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22"/>
  </p:handout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4" d="100"/>
          <a:sy n="114" d="100"/>
        </p:scale>
        <p:origin x="-7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1FA5C3-674D-654A-84D2-B98DC099F480}" type="datetimeFigureOut">
              <a:rPr lang="en-US" smtClean="0"/>
              <a:t>8/2/13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066A76-5C20-974A-8051-82E222AA732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A14EC1-8B48-8F4B-930D-94E8D542786C}"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14EC1-8B48-8F4B-930D-94E8D542786C}"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14EC1-8B48-8F4B-930D-94E8D542786C}"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14EC1-8B48-8F4B-930D-94E8D542786C}"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14EC1-8B48-8F4B-930D-94E8D542786C}" type="datetimeFigureOut">
              <a:rPr lang="en-US" smtClean="0"/>
              <a:t>8/1/13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A14EC1-8B48-8F4B-930D-94E8D542786C}" type="datetimeFigureOut">
              <a:rPr lang="en-US" smtClean="0"/>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A14EC1-8B48-8F4B-930D-94E8D542786C}" type="datetimeFigureOut">
              <a:rPr lang="en-US" smtClean="0"/>
              <a:t>8/1/13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A14EC1-8B48-8F4B-930D-94E8D542786C}" type="datetimeFigureOut">
              <a:rPr lang="en-US" smtClean="0"/>
              <a:t>8/1/13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14EC1-8B48-8F4B-930D-94E8D542786C}" type="datetimeFigureOut">
              <a:rPr lang="en-US" smtClean="0"/>
              <a:t>8/1/13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14EC1-8B48-8F4B-930D-94E8D542786C}" type="datetimeFigureOut">
              <a:rPr lang="en-US" smtClean="0"/>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14EC1-8B48-8F4B-930D-94E8D542786C}" type="datetimeFigureOut">
              <a:rPr lang="en-US" smtClean="0"/>
              <a:t>8/1/13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6AA99-1C9D-8042-AB10-3F5AC16862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14EC1-8B48-8F4B-930D-94E8D542786C}" type="datetimeFigureOut">
              <a:rPr lang="en-US" smtClean="0"/>
              <a:t>8/1/13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AA99-1C9D-8042-AB10-3F5AC16862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6425"/>
            <a:ext cx="7772400" cy="1492747"/>
          </a:xfrm>
        </p:spPr>
        <p:txBody>
          <a:bodyPr/>
          <a:lstStyle/>
          <a:p>
            <a:r>
              <a:rPr lang="en-US" dirty="0" err="1"/>
              <a:t>Cavalieri's</a:t>
            </a:r>
            <a:r>
              <a:rPr lang="en-US" dirty="0"/>
              <a:t> </a:t>
            </a:r>
            <a:r>
              <a:rPr lang="en-US" dirty="0" smtClean="0"/>
              <a:t>Principle: </a:t>
            </a:r>
            <a:br>
              <a:rPr lang="en-US" dirty="0" smtClean="0"/>
            </a:br>
            <a:r>
              <a:rPr lang="en-US" dirty="0" smtClean="0"/>
              <a:t>Area and Volume</a:t>
            </a:r>
            <a:endParaRPr lang="en-US" dirty="0"/>
          </a:p>
        </p:txBody>
      </p:sp>
      <p:sp>
        <p:nvSpPr>
          <p:cNvPr id="3" name="Subtitle 2"/>
          <p:cNvSpPr>
            <a:spLocks noGrp="1"/>
          </p:cNvSpPr>
          <p:nvPr>
            <p:ph type="subTitle" idx="1"/>
          </p:nvPr>
        </p:nvSpPr>
        <p:spPr>
          <a:xfrm>
            <a:off x="1371600" y="4288860"/>
            <a:ext cx="6400800" cy="1349939"/>
          </a:xfrm>
        </p:spPr>
        <p:txBody>
          <a:bodyPr>
            <a:normAutofit fontScale="92500" lnSpcReduction="20000"/>
          </a:bodyPr>
          <a:lstStyle/>
          <a:p>
            <a:r>
              <a:rPr lang="en-US" dirty="0" smtClean="0"/>
              <a:t>Jim King</a:t>
            </a:r>
          </a:p>
          <a:p>
            <a:r>
              <a:rPr lang="en-US" dirty="0" smtClean="0"/>
              <a:t>University of Washington</a:t>
            </a:r>
            <a:br>
              <a:rPr lang="en-US" dirty="0" smtClean="0"/>
            </a:br>
            <a:r>
              <a:rPr lang="en-US" dirty="0" smtClean="0"/>
              <a:t>NWMI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02730"/>
          </a:xfrm>
        </p:spPr>
        <p:txBody>
          <a:bodyPr>
            <a:normAutofit fontScale="90000"/>
          </a:bodyPr>
          <a:lstStyle/>
          <a:p>
            <a:r>
              <a:rPr lang="en-US" dirty="0" smtClean="0"/>
              <a:t>Decks of cards and stacks of CDs or pennies provide examples of equal volume</a:t>
            </a:r>
            <a:endParaRPr lang="en-US" dirty="0"/>
          </a:p>
        </p:txBody>
      </p:sp>
      <p:pic>
        <p:nvPicPr>
          <p:cNvPr id="4" name="Picture 3"/>
          <p:cNvPicPr>
            <a:picLocks noChangeAspect="1"/>
          </p:cNvPicPr>
          <p:nvPr/>
        </p:nvPicPr>
        <p:blipFill>
          <a:blip r:embed="rId2"/>
          <a:stretch>
            <a:fillRect/>
          </a:stretch>
        </p:blipFill>
        <p:spPr>
          <a:xfrm>
            <a:off x="1077863" y="2377368"/>
            <a:ext cx="6900579" cy="1731671"/>
          </a:xfrm>
          <a:prstGeom prst="rect">
            <a:avLst/>
          </a:prstGeom>
        </p:spPr>
      </p:pic>
      <p:pic>
        <p:nvPicPr>
          <p:cNvPr id="5" name="Picture 4"/>
          <p:cNvPicPr>
            <a:picLocks noChangeAspect="1"/>
          </p:cNvPicPr>
          <p:nvPr/>
        </p:nvPicPr>
        <p:blipFill>
          <a:blip r:embed="rId3"/>
          <a:stretch>
            <a:fillRect/>
          </a:stretch>
        </p:blipFill>
        <p:spPr>
          <a:xfrm>
            <a:off x="2986901" y="4252068"/>
            <a:ext cx="3005072" cy="20222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777"/>
            <a:ext cx="8229600" cy="1943145"/>
          </a:xfrm>
        </p:spPr>
        <p:txBody>
          <a:bodyPr>
            <a:normAutofit fontScale="90000"/>
          </a:bodyPr>
          <a:lstStyle/>
          <a:p>
            <a:r>
              <a:rPr lang="en-US" dirty="0" smtClean="0"/>
              <a:t>We have seen that for at least one pyramid inside a cube the </a:t>
            </a:r>
            <a:br>
              <a:rPr lang="en-US" dirty="0" smtClean="0"/>
            </a:br>
            <a:r>
              <a:rPr lang="en-US" dirty="0" smtClean="0"/>
              <a:t>volume = (1/3) base area </a:t>
            </a:r>
            <a:r>
              <a:rPr lang="en-US" dirty="0" err="1" smtClean="0"/>
              <a:t>x</a:t>
            </a:r>
            <a:r>
              <a:rPr lang="en-US" dirty="0" smtClean="0"/>
              <a:t> height</a:t>
            </a:r>
            <a:endParaRPr lang="en-US" dirty="0"/>
          </a:p>
        </p:txBody>
      </p:sp>
      <p:pic>
        <p:nvPicPr>
          <p:cNvPr id="4" name="Picture 3"/>
          <p:cNvPicPr>
            <a:picLocks noChangeAspect="1"/>
          </p:cNvPicPr>
          <p:nvPr/>
        </p:nvPicPr>
        <p:blipFill>
          <a:blip r:embed="rId2"/>
          <a:stretch>
            <a:fillRect/>
          </a:stretch>
        </p:blipFill>
        <p:spPr>
          <a:xfrm>
            <a:off x="1117600" y="2712634"/>
            <a:ext cx="6908800" cy="2540000"/>
          </a:xfrm>
          <a:prstGeom prst="rect">
            <a:avLst/>
          </a:prstGeom>
        </p:spPr>
      </p:pic>
      <p:sp>
        <p:nvSpPr>
          <p:cNvPr id="5" name="TextBox 4"/>
          <p:cNvSpPr txBox="1"/>
          <p:nvPr/>
        </p:nvSpPr>
        <p:spPr>
          <a:xfrm>
            <a:off x="835837" y="5471202"/>
            <a:ext cx="7381415" cy="461665"/>
          </a:xfrm>
          <a:prstGeom prst="rect">
            <a:avLst/>
          </a:prstGeom>
          <a:noFill/>
        </p:spPr>
        <p:txBody>
          <a:bodyPr wrap="square" rtlCol="0">
            <a:spAutoFit/>
          </a:bodyPr>
          <a:lstStyle/>
          <a:p>
            <a:r>
              <a:rPr lang="en-US" sz="2400" b="1" dirty="0" smtClean="0"/>
              <a:t>How can one show the formula for all pyramids?</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the Heights</a:t>
            </a:r>
            <a:endParaRPr lang="en-US" dirty="0"/>
          </a:p>
        </p:txBody>
      </p:sp>
      <p:sp>
        <p:nvSpPr>
          <p:cNvPr id="3" name="Content Placeholder 2"/>
          <p:cNvSpPr>
            <a:spLocks noGrp="1"/>
          </p:cNvSpPr>
          <p:nvPr>
            <p:ph idx="1"/>
          </p:nvPr>
        </p:nvSpPr>
        <p:spPr>
          <a:xfrm>
            <a:off x="457200" y="1600201"/>
            <a:ext cx="3255218" cy="4283512"/>
          </a:xfrm>
        </p:spPr>
        <p:txBody>
          <a:bodyPr>
            <a:normAutofit fontScale="77500" lnSpcReduction="20000"/>
          </a:bodyPr>
          <a:lstStyle/>
          <a:p>
            <a:r>
              <a:rPr lang="en-US" dirty="0" smtClean="0"/>
              <a:t>If two pyramids have the same base but different heights, then the </a:t>
            </a:r>
            <a:r>
              <a:rPr lang="en-US" b="1" dirty="0" smtClean="0"/>
              <a:t>volumes are in the same proportion as the heights</a:t>
            </a:r>
            <a:r>
              <a:rPr lang="en-US" dirty="0" smtClean="0"/>
              <a:t>.  Imagine two stacks of cards with the same number of cards but one is thicker than the other. </a:t>
            </a:r>
            <a:endParaRPr lang="en-US" dirty="0"/>
          </a:p>
        </p:txBody>
      </p:sp>
      <p:pic>
        <p:nvPicPr>
          <p:cNvPr id="5" name="Picture 4"/>
          <p:cNvPicPr>
            <a:picLocks noChangeAspect="1"/>
          </p:cNvPicPr>
          <p:nvPr/>
        </p:nvPicPr>
        <p:blipFill>
          <a:blip r:embed="rId2"/>
          <a:stretch>
            <a:fillRect/>
          </a:stretch>
        </p:blipFill>
        <p:spPr>
          <a:xfrm>
            <a:off x="3712418" y="1600201"/>
            <a:ext cx="5067869" cy="38058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Base</a:t>
            </a:r>
            <a:endParaRPr lang="en-US" dirty="0"/>
          </a:p>
        </p:txBody>
      </p:sp>
      <p:sp>
        <p:nvSpPr>
          <p:cNvPr id="3" name="Content Placeholder 2"/>
          <p:cNvSpPr>
            <a:spLocks noGrp="1"/>
          </p:cNvSpPr>
          <p:nvPr>
            <p:ph idx="1"/>
          </p:nvPr>
        </p:nvSpPr>
        <p:spPr/>
        <p:txBody>
          <a:bodyPr/>
          <a:lstStyle/>
          <a:p>
            <a:r>
              <a:rPr lang="en-US" dirty="0" smtClean="0"/>
              <a:t>If two pyramids have bases of different shape but the same area, one can break up the bases (approximately) into congruent small squares whose area sum is approximately the area of the base, so if one knows the formula for square bases, the formula is true for all bases.</a:t>
            </a:r>
          </a:p>
          <a:p>
            <a:r>
              <a:rPr lang="en-US" dirty="0" smtClean="0"/>
              <a:t>Thus Volume = (1/3) area of base </a:t>
            </a:r>
            <a:r>
              <a:rPr lang="en-US" dirty="0" err="1" smtClean="0"/>
              <a:t>x</a:t>
            </a:r>
            <a:r>
              <a:rPr lang="en-US" dirty="0" smtClean="0"/>
              <a:t> height holds for all “pyramids”.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pyramid?</a:t>
            </a:r>
            <a:endParaRPr lang="en-US" dirty="0"/>
          </a:p>
        </p:txBody>
      </p:sp>
      <p:sp>
        <p:nvSpPr>
          <p:cNvPr id="3" name="Content Placeholder 2"/>
          <p:cNvSpPr>
            <a:spLocks noGrp="1"/>
          </p:cNvSpPr>
          <p:nvPr>
            <p:ph idx="1"/>
          </p:nvPr>
        </p:nvSpPr>
        <p:spPr/>
        <p:txBody>
          <a:bodyPr/>
          <a:lstStyle/>
          <a:p>
            <a:r>
              <a:rPr lang="en-US" dirty="0" smtClean="0"/>
              <a:t>Cones count as pyramids in the previous discussion.  The formula is the same for the same reasons.</a:t>
            </a:r>
          </a:p>
          <a:p>
            <a:endParaRPr lang="en-US" dirty="0"/>
          </a:p>
        </p:txBody>
      </p:sp>
      <p:pic>
        <p:nvPicPr>
          <p:cNvPr id="4" name="Picture 3"/>
          <p:cNvPicPr>
            <a:picLocks noChangeAspect="1"/>
          </p:cNvPicPr>
          <p:nvPr/>
        </p:nvPicPr>
        <p:blipFill>
          <a:blip r:embed="rId2"/>
          <a:stretch>
            <a:fillRect/>
          </a:stretch>
        </p:blipFill>
        <p:spPr>
          <a:xfrm>
            <a:off x="1485900" y="3429000"/>
            <a:ext cx="6172200" cy="226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err="1" smtClean="0"/>
              <a:t>Cavalieri</a:t>
            </a:r>
            <a:r>
              <a:rPr lang="en-US" dirty="0" smtClean="0"/>
              <a:t> is </a:t>
            </a:r>
            <a:r>
              <a:rPr lang="en-US" i="1" dirty="0" smtClean="0"/>
              <a:t>NOT </a:t>
            </a:r>
            <a:r>
              <a:rPr lang="en-US" dirty="0" smtClean="0"/>
              <a:t>true</a:t>
            </a:r>
            <a:endParaRPr lang="en-US" dirty="0"/>
          </a:p>
        </p:txBody>
      </p:sp>
      <p:sp>
        <p:nvSpPr>
          <p:cNvPr id="3" name="Content Placeholder 2"/>
          <p:cNvSpPr>
            <a:spLocks noGrp="1"/>
          </p:cNvSpPr>
          <p:nvPr>
            <p:ph idx="1"/>
          </p:nvPr>
        </p:nvSpPr>
        <p:spPr>
          <a:xfrm>
            <a:off x="457200" y="1600201"/>
            <a:ext cx="8229600" cy="2144968"/>
          </a:xfrm>
        </p:spPr>
        <p:txBody>
          <a:bodyPr>
            <a:normAutofit fontScale="92500"/>
          </a:bodyPr>
          <a:lstStyle/>
          <a:p>
            <a:r>
              <a:rPr lang="en-US" dirty="0" smtClean="0"/>
              <a:t>Do </a:t>
            </a:r>
            <a:r>
              <a:rPr lang="en-US" i="1" dirty="0" smtClean="0"/>
              <a:t>NOT </a:t>
            </a:r>
            <a:r>
              <a:rPr lang="en-US" dirty="0" smtClean="0"/>
              <a:t>try to apply </a:t>
            </a:r>
            <a:r>
              <a:rPr lang="en-US" dirty="0" err="1" smtClean="0"/>
              <a:t>Cavalieri</a:t>
            </a:r>
            <a:r>
              <a:rPr lang="en-US" dirty="0" smtClean="0"/>
              <a:t> to areas of planes or surfaces in 3-space.  This is just not true. Think of the example of a two slanting rectangles of the same height but different slope.</a:t>
            </a:r>
            <a:endParaRPr lang="en-US" dirty="0"/>
          </a:p>
        </p:txBody>
      </p:sp>
      <p:pic>
        <p:nvPicPr>
          <p:cNvPr id="5" name="Picture 4"/>
          <p:cNvPicPr>
            <a:picLocks noChangeAspect="1"/>
          </p:cNvPicPr>
          <p:nvPr/>
        </p:nvPicPr>
        <p:blipFill>
          <a:blip r:embed="rId2"/>
          <a:stretch>
            <a:fillRect/>
          </a:stretch>
        </p:blipFill>
        <p:spPr>
          <a:xfrm>
            <a:off x="2350308" y="3745169"/>
            <a:ext cx="4421240" cy="24942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38885"/>
          </a:xfrm>
        </p:spPr>
        <p:txBody>
          <a:bodyPr>
            <a:normAutofit/>
          </a:bodyPr>
          <a:lstStyle/>
          <a:p>
            <a:r>
              <a:rPr lang="en-US" sz="3200" dirty="0" smtClean="0"/>
              <a:t>Circle Area = (1/2) radius </a:t>
            </a:r>
            <a:r>
              <a:rPr lang="en-US" sz="3200" dirty="0" err="1" smtClean="0"/>
              <a:t>x</a:t>
            </a:r>
            <a:r>
              <a:rPr lang="en-US" sz="3200" dirty="0" smtClean="0"/>
              <a:t> circumference</a:t>
            </a:r>
            <a:endParaRPr lang="en-US" sz="3200" dirty="0"/>
          </a:p>
        </p:txBody>
      </p:sp>
      <p:sp>
        <p:nvSpPr>
          <p:cNvPr id="3" name="Content Placeholder 2"/>
          <p:cNvSpPr>
            <a:spLocks noGrp="1"/>
          </p:cNvSpPr>
          <p:nvPr>
            <p:ph idx="1"/>
          </p:nvPr>
        </p:nvSpPr>
        <p:spPr>
          <a:xfrm>
            <a:off x="457200" y="1600200"/>
            <a:ext cx="3276928" cy="4525963"/>
          </a:xfrm>
        </p:spPr>
        <p:txBody>
          <a:bodyPr>
            <a:normAutofit fontScale="85000" lnSpcReduction="10000"/>
          </a:bodyPr>
          <a:lstStyle/>
          <a:p>
            <a:r>
              <a:rPr lang="en-US" dirty="0" smtClean="0"/>
              <a:t>Instead of an arrangement of straight sticks, one can view a circle as a collection of concentric rings. When straightened, the area formula for a triangle becomes the area formula for a circle.</a:t>
            </a:r>
            <a:endParaRPr lang="en-US" dirty="0"/>
          </a:p>
        </p:txBody>
      </p:sp>
      <p:pic>
        <p:nvPicPr>
          <p:cNvPr id="4" name="Picture 3"/>
          <p:cNvPicPr>
            <a:picLocks noChangeAspect="1"/>
          </p:cNvPicPr>
          <p:nvPr/>
        </p:nvPicPr>
        <p:blipFill>
          <a:blip r:embed="rId2"/>
          <a:stretch>
            <a:fillRect/>
          </a:stretch>
        </p:blipFill>
        <p:spPr>
          <a:xfrm>
            <a:off x="4847401" y="1744777"/>
            <a:ext cx="2742000" cy="41751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Sphere Volume = (1/3) radius </a:t>
            </a:r>
            <a:r>
              <a:rPr lang="en-US" dirty="0" err="1" smtClean="0"/>
              <a:t>x</a:t>
            </a:r>
            <a:r>
              <a:rPr lang="en-US" dirty="0" smtClean="0"/>
              <a:t> spherical area</a:t>
            </a:r>
            <a:endParaRPr lang="en-US" dirty="0"/>
          </a:p>
        </p:txBody>
      </p:sp>
      <p:sp>
        <p:nvSpPr>
          <p:cNvPr id="3" name="Content Placeholder 2"/>
          <p:cNvSpPr>
            <a:spLocks noGrp="1"/>
          </p:cNvSpPr>
          <p:nvPr>
            <p:ph idx="1"/>
          </p:nvPr>
        </p:nvSpPr>
        <p:spPr>
          <a:xfrm>
            <a:off x="457200" y="1600200"/>
            <a:ext cx="7760052" cy="1233101"/>
          </a:xfrm>
        </p:spPr>
        <p:txBody>
          <a:bodyPr/>
          <a:lstStyle/>
          <a:p>
            <a:r>
              <a:rPr lang="en-US" dirty="0" smtClean="0"/>
              <a:t>The sphere can be cut (approximately) into pyramids.  The “base area” = 4πr</a:t>
            </a:r>
            <a:r>
              <a:rPr lang="en-US" baseline="30000" dirty="0" smtClean="0"/>
              <a:t>2</a:t>
            </a:r>
            <a:r>
              <a:rPr lang="en-US" dirty="0" smtClean="0"/>
              <a:t>.</a:t>
            </a:r>
            <a:endParaRPr lang="en-US" dirty="0"/>
          </a:p>
        </p:txBody>
      </p:sp>
      <p:pic>
        <p:nvPicPr>
          <p:cNvPr id="5" name="Picture 4"/>
          <p:cNvPicPr>
            <a:picLocks noChangeAspect="1"/>
          </p:cNvPicPr>
          <p:nvPr/>
        </p:nvPicPr>
        <p:blipFill>
          <a:blip r:embed="rId2"/>
          <a:stretch>
            <a:fillRect/>
          </a:stretch>
        </p:blipFill>
        <p:spPr>
          <a:xfrm>
            <a:off x="2772784" y="2833301"/>
            <a:ext cx="4034385" cy="27776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cooler proof of sphere volume</a:t>
            </a:r>
            <a:endParaRPr lang="en-US" dirty="0"/>
          </a:p>
        </p:txBody>
      </p:sp>
      <p:sp>
        <p:nvSpPr>
          <p:cNvPr id="3" name="Content Placeholder 2"/>
          <p:cNvSpPr>
            <a:spLocks noGrp="1"/>
          </p:cNvSpPr>
          <p:nvPr>
            <p:ph idx="1"/>
          </p:nvPr>
        </p:nvSpPr>
        <p:spPr>
          <a:xfrm>
            <a:off x="457200" y="1600200"/>
            <a:ext cx="8229600" cy="1146257"/>
          </a:xfrm>
        </p:spPr>
        <p:txBody>
          <a:bodyPr/>
          <a:lstStyle/>
          <a:p>
            <a:r>
              <a:rPr lang="en-US" dirty="0" smtClean="0"/>
              <a:t>Use the Pythagorean Theorem to see that these slices have the same area.</a:t>
            </a:r>
            <a:endParaRPr lang="en-US" dirty="0"/>
          </a:p>
        </p:txBody>
      </p:sp>
      <p:pic>
        <p:nvPicPr>
          <p:cNvPr id="4" name="Picture 3"/>
          <p:cNvPicPr>
            <a:picLocks noChangeAspect="1"/>
          </p:cNvPicPr>
          <p:nvPr/>
        </p:nvPicPr>
        <p:blipFill>
          <a:blip r:embed="rId2"/>
          <a:stretch>
            <a:fillRect/>
          </a:stretch>
        </p:blipFill>
        <p:spPr>
          <a:xfrm>
            <a:off x="1333500" y="2968240"/>
            <a:ext cx="6477000" cy="28321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796" y="607911"/>
            <a:ext cx="2930856" cy="4646179"/>
          </a:xfrm>
        </p:spPr>
        <p:txBody>
          <a:bodyPr/>
          <a:lstStyle/>
          <a:p>
            <a:r>
              <a:rPr lang="en-US" dirty="0" smtClean="0"/>
              <a:t>Application: modeling in </a:t>
            </a:r>
            <a:r>
              <a:rPr lang="en-US" dirty="0" err="1" smtClean="0"/>
              <a:t>stereology</a:t>
            </a:r>
            <a:endParaRPr lang="en-US" dirty="0"/>
          </a:p>
        </p:txBody>
      </p:sp>
      <p:pic>
        <p:nvPicPr>
          <p:cNvPr id="4" name="Picture 3"/>
          <p:cNvPicPr>
            <a:picLocks noChangeAspect="1"/>
          </p:cNvPicPr>
          <p:nvPr/>
        </p:nvPicPr>
        <p:blipFill>
          <a:blip r:embed="rId2"/>
          <a:stretch>
            <a:fillRect/>
          </a:stretch>
        </p:blipFill>
        <p:spPr>
          <a:xfrm>
            <a:off x="3475933" y="274638"/>
            <a:ext cx="4927600" cy="6337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Cavalieri</a:t>
            </a:r>
            <a:r>
              <a:rPr lang="en-US" dirty="0" smtClean="0"/>
              <a:t> for Area</a:t>
            </a:r>
            <a:endParaRPr lang="en-US" dirty="0"/>
          </a:p>
        </p:txBody>
      </p:sp>
      <p:sp>
        <p:nvSpPr>
          <p:cNvPr id="3" name="Content Placeholder 2"/>
          <p:cNvSpPr>
            <a:spLocks noGrp="1"/>
          </p:cNvSpPr>
          <p:nvPr>
            <p:ph idx="1"/>
          </p:nvPr>
        </p:nvSpPr>
        <p:spPr>
          <a:xfrm>
            <a:off x="457200" y="1600201"/>
            <a:ext cx="8229600" cy="2112401"/>
          </a:xfrm>
        </p:spPr>
        <p:txBody>
          <a:bodyPr>
            <a:normAutofit fontScale="85000" lnSpcReduction="10000"/>
          </a:bodyPr>
          <a:lstStyle/>
          <a:p>
            <a:r>
              <a:rPr lang="en-US" dirty="0" smtClean="0"/>
              <a:t>2-dimensional case: Suppose two regions in a plane are included between two parallel lines in that plane. </a:t>
            </a:r>
            <a:br>
              <a:rPr lang="en-US" dirty="0" smtClean="0"/>
            </a:br>
            <a:r>
              <a:rPr lang="en-US" b="1" dirty="0" smtClean="0"/>
              <a:t>If every line parallel to these two lines intersects both regions in line segments of equal length, then the two regions have equal areas.</a:t>
            </a:r>
          </a:p>
          <a:p>
            <a:endParaRPr lang="en-US" dirty="0"/>
          </a:p>
        </p:txBody>
      </p:sp>
      <p:pic>
        <p:nvPicPr>
          <p:cNvPr id="5" name="Picture 4"/>
          <p:cNvPicPr>
            <a:picLocks noChangeAspect="1"/>
          </p:cNvPicPr>
          <p:nvPr/>
        </p:nvPicPr>
        <p:blipFill>
          <a:blip r:embed="rId2"/>
          <a:stretch>
            <a:fillRect/>
          </a:stretch>
        </p:blipFill>
        <p:spPr>
          <a:xfrm>
            <a:off x="1855609" y="3712602"/>
            <a:ext cx="5742058" cy="29812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Sr. </a:t>
            </a:r>
            <a:r>
              <a:rPr lang="en-US" dirty="0" err="1" smtClean="0"/>
              <a:t>Cavalieri</a:t>
            </a:r>
            <a:r>
              <a:rPr lang="en-US" dirty="0"/>
              <a:t> </a:t>
            </a:r>
            <a:r>
              <a:rPr lang="en-US" dirty="0" smtClean="0"/>
              <a:t>… &amp; </a:t>
            </a:r>
            <a:r>
              <a:rPr lang="en-US" dirty="0" err="1" smtClean="0"/>
              <a:t>Zu</a:t>
            </a:r>
            <a:r>
              <a:rPr lang="en-US" dirty="0" smtClean="0"/>
              <a:t> </a:t>
            </a:r>
            <a:r>
              <a:rPr lang="en-US" dirty="0" err="1" smtClean="0"/>
              <a:t>Geng</a:t>
            </a:r>
            <a:endParaRPr lang="en-US" dirty="0"/>
          </a:p>
        </p:txBody>
      </p:sp>
      <p:sp>
        <p:nvSpPr>
          <p:cNvPr id="4" name="TextBox 3"/>
          <p:cNvSpPr txBox="1"/>
          <p:nvPr/>
        </p:nvSpPr>
        <p:spPr>
          <a:xfrm>
            <a:off x="976952" y="1574057"/>
            <a:ext cx="7142605" cy="4708981"/>
          </a:xfrm>
          <a:prstGeom prst="rect">
            <a:avLst/>
          </a:prstGeom>
          <a:noFill/>
        </p:spPr>
        <p:txBody>
          <a:bodyPr wrap="square" rtlCol="0">
            <a:spAutoFit/>
          </a:bodyPr>
          <a:lstStyle/>
          <a:p>
            <a:r>
              <a:rPr lang="en-US" sz="2000" dirty="0" smtClean="0"/>
              <a:t>Bonaventura Cavalieri(1598-1647) was an </a:t>
            </a:r>
            <a:r>
              <a:rPr lang="en-US" sz="2000" dirty="0" err="1" smtClean="0"/>
              <a:t>italian</a:t>
            </a:r>
            <a:r>
              <a:rPr lang="en-US" sz="2000" dirty="0" smtClean="0"/>
              <a:t> mathematician. He was a precursor of infinitesimal calculus. </a:t>
            </a:r>
            <a:r>
              <a:rPr lang="en-US" sz="2000" dirty="0" err="1" smtClean="0"/>
              <a:t>Cavalieri</a:t>
            </a:r>
            <a:r>
              <a:rPr lang="en-US" sz="2000" dirty="0" smtClean="0"/>
              <a:t>, </a:t>
            </a:r>
            <a:r>
              <a:rPr lang="en-US" sz="2000" dirty="0" err="1" smtClean="0"/>
              <a:t>Kepler</a:t>
            </a:r>
            <a:r>
              <a:rPr lang="en-US" sz="2000" dirty="0" smtClean="0"/>
              <a:t> and other mathematicians, who lived during the century preceding Newton and Leibniz, invented and used intuitive infinitesimal methods to solve area and volume problems.</a:t>
            </a:r>
          </a:p>
          <a:p>
            <a:endParaRPr lang="en-US" sz="2000" dirty="0" smtClean="0"/>
          </a:p>
          <a:p>
            <a:r>
              <a:rPr lang="en-US" sz="2000" dirty="0" smtClean="0"/>
              <a:t>Twenty years after the publication of </a:t>
            </a:r>
            <a:r>
              <a:rPr lang="en-US" sz="2000" dirty="0" err="1" smtClean="0"/>
              <a:t>Kepler's</a:t>
            </a:r>
            <a:r>
              <a:rPr lang="en-US" sz="2000" dirty="0" smtClean="0"/>
              <a:t> </a:t>
            </a:r>
            <a:r>
              <a:rPr lang="en-US" sz="2000" i="1" dirty="0" err="1" smtClean="0"/>
              <a:t>Stereometria</a:t>
            </a:r>
            <a:r>
              <a:rPr lang="en-US" sz="2000" i="1" dirty="0" smtClean="0"/>
              <a:t> </a:t>
            </a:r>
            <a:r>
              <a:rPr lang="en-US" sz="2000" i="1" dirty="0" err="1" smtClean="0"/>
              <a:t>Doliorum</a:t>
            </a:r>
            <a:r>
              <a:rPr lang="en-US" sz="2000" dirty="0" smtClean="0"/>
              <a:t>, </a:t>
            </a:r>
            <a:r>
              <a:rPr lang="en-US" sz="2000" dirty="0" err="1" smtClean="0"/>
              <a:t>Cavalieri</a:t>
            </a:r>
            <a:r>
              <a:rPr lang="en-US" sz="2000" dirty="0" smtClean="0"/>
              <a:t> wrote a very popular book: </a:t>
            </a:r>
            <a:r>
              <a:rPr lang="en-US" sz="2000" i="1" dirty="0" err="1" smtClean="0"/>
              <a:t>Geometria</a:t>
            </a:r>
            <a:r>
              <a:rPr lang="en-US" sz="2000" i="1" dirty="0" smtClean="0"/>
              <a:t> </a:t>
            </a:r>
            <a:r>
              <a:rPr lang="en-US" sz="2000" i="1" dirty="0" err="1" smtClean="0"/>
              <a:t>indivisibilibus</a:t>
            </a:r>
            <a:r>
              <a:rPr lang="en-US" sz="2000" dirty="0" smtClean="0"/>
              <a:t> (1635). In this book, the Italian mathematician used what is now known as </a:t>
            </a:r>
            <a:r>
              <a:rPr lang="en-US" sz="2000" dirty="0" err="1" smtClean="0"/>
              <a:t>Cavalieri's</a:t>
            </a:r>
            <a:r>
              <a:rPr lang="en-US" sz="2000" dirty="0" smtClean="0"/>
              <a:t> Principle.</a:t>
            </a:r>
          </a:p>
          <a:p>
            <a:endParaRPr lang="en-US" sz="2000" dirty="0" smtClean="0"/>
          </a:p>
          <a:p>
            <a:r>
              <a:rPr lang="en-US" sz="2000" dirty="0" err="1" smtClean="0"/>
              <a:t>Zu</a:t>
            </a:r>
            <a:r>
              <a:rPr lang="en-US" sz="2000" dirty="0" smtClean="0"/>
              <a:t> </a:t>
            </a:r>
            <a:r>
              <a:rPr lang="en-US" sz="2000" dirty="0" err="1" smtClean="0"/>
              <a:t>Geng</a:t>
            </a:r>
            <a:r>
              <a:rPr lang="en-US" sz="2000" dirty="0" smtClean="0"/>
              <a:t>, born about 450, was a </a:t>
            </a:r>
            <a:r>
              <a:rPr lang="en-US" sz="2000" dirty="0" err="1" smtClean="0"/>
              <a:t>chinese</a:t>
            </a:r>
            <a:r>
              <a:rPr lang="en-US" sz="2000" dirty="0" smtClean="0"/>
              <a:t> mathematician who used what is now know as the Principle of Liu </a:t>
            </a:r>
            <a:r>
              <a:rPr lang="en-US" sz="2000" dirty="0" err="1" smtClean="0"/>
              <a:t>Hui</a:t>
            </a:r>
            <a:r>
              <a:rPr lang="en-US" sz="2000" dirty="0" smtClean="0"/>
              <a:t> and </a:t>
            </a:r>
            <a:r>
              <a:rPr lang="en-US" sz="2000" dirty="0" err="1" smtClean="0"/>
              <a:t>Zu</a:t>
            </a:r>
            <a:r>
              <a:rPr lang="en-US" sz="2000" dirty="0" smtClean="0"/>
              <a:t> </a:t>
            </a:r>
            <a:r>
              <a:rPr lang="en-US" sz="2000" dirty="0" err="1" smtClean="0"/>
              <a:t>Geng</a:t>
            </a:r>
            <a:r>
              <a:rPr lang="en-US" sz="2000" dirty="0" smtClean="0"/>
              <a:t> to calculate the volume of a sphere. Liu-</a:t>
            </a:r>
            <a:r>
              <a:rPr lang="en-US" sz="2000" dirty="0" err="1" smtClean="0"/>
              <a:t>Zu</a:t>
            </a:r>
            <a:r>
              <a:rPr lang="en-US" sz="2000" dirty="0" smtClean="0"/>
              <a:t> theory is equivalent to </a:t>
            </a:r>
            <a:r>
              <a:rPr lang="en-US" sz="2000" dirty="0" err="1" smtClean="0"/>
              <a:t>Cavalieri's</a:t>
            </a:r>
            <a:r>
              <a:rPr lang="en-US" sz="2000" dirty="0" smtClean="0"/>
              <a:t> Principle.</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Typical Examples</a:t>
            </a:r>
            <a:endParaRPr lang="en-US" dirty="0"/>
          </a:p>
        </p:txBody>
      </p:sp>
      <p:sp>
        <p:nvSpPr>
          <p:cNvPr id="3" name="Content Placeholder 2"/>
          <p:cNvSpPr>
            <a:spLocks noGrp="1"/>
          </p:cNvSpPr>
          <p:nvPr>
            <p:ph idx="1"/>
          </p:nvPr>
        </p:nvSpPr>
        <p:spPr>
          <a:xfrm>
            <a:off x="457200" y="1600200"/>
            <a:ext cx="8229600" cy="1526201"/>
          </a:xfrm>
        </p:spPr>
        <p:txBody>
          <a:bodyPr/>
          <a:lstStyle/>
          <a:p>
            <a:r>
              <a:rPr lang="en-US" dirty="0" smtClean="0"/>
              <a:t>Two triangles with congruent bases and the same height have the same area.</a:t>
            </a:r>
            <a:endParaRPr lang="en-US" dirty="0"/>
          </a:p>
        </p:txBody>
      </p:sp>
      <p:pic>
        <p:nvPicPr>
          <p:cNvPr id="4" name="Picture 3"/>
          <p:cNvPicPr>
            <a:picLocks noChangeAspect="1"/>
          </p:cNvPicPr>
          <p:nvPr/>
        </p:nvPicPr>
        <p:blipFill>
          <a:blip r:embed="rId2"/>
          <a:stretch>
            <a:fillRect/>
          </a:stretch>
        </p:blipFill>
        <p:spPr>
          <a:xfrm>
            <a:off x="1085850" y="3450710"/>
            <a:ext cx="6972300" cy="2387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Parallelograms</a:t>
            </a:r>
            <a:endParaRPr lang="en-US" dirty="0"/>
          </a:p>
        </p:txBody>
      </p:sp>
      <p:sp>
        <p:nvSpPr>
          <p:cNvPr id="3" name="Content Placeholder 2"/>
          <p:cNvSpPr>
            <a:spLocks noGrp="1"/>
          </p:cNvSpPr>
          <p:nvPr>
            <p:ph idx="1"/>
          </p:nvPr>
        </p:nvSpPr>
        <p:spPr>
          <a:xfrm>
            <a:off x="457200" y="1600200"/>
            <a:ext cx="8229600" cy="1385079"/>
          </a:xfrm>
        </p:spPr>
        <p:txBody>
          <a:bodyPr/>
          <a:lstStyle/>
          <a:p>
            <a:r>
              <a:rPr lang="en-US" dirty="0" smtClean="0"/>
              <a:t>Parallelograms with congruent bases and the same height.</a:t>
            </a:r>
            <a:endParaRPr lang="en-US" dirty="0"/>
          </a:p>
        </p:txBody>
      </p:sp>
      <p:pic>
        <p:nvPicPr>
          <p:cNvPr id="4" name="Picture 3"/>
          <p:cNvPicPr>
            <a:picLocks noChangeAspect="1"/>
          </p:cNvPicPr>
          <p:nvPr/>
        </p:nvPicPr>
        <p:blipFill>
          <a:blip r:embed="rId2"/>
          <a:stretch>
            <a:fillRect/>
          </a:stretch>
        </p:blipFill>
        <p:spPr>
          <a:xfrm>
            <a:off x="996950" y="2985279"/>
            <a:ext cx="7150100" cy="2159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 if there is no common base</a:t>
            </a:r>
            <a:endParaRPr lang="en-US" dirty="0"/>
          </a:p>
        </p:txBody>
      </p:sp>
      <p:pic>
        <p:nvPicPr>
          <p:cNvPr id="5" name="Picture 4"/>
          <p:cNvPicPr>
            <a:picLocks noChangeAspect="1"/>
          </p:cNvPicPr>
          <p:nvPr/>
        </p:nvPicPr>
        <p:blipFill>
          <a:blip r:embed="rId2"/>
          <a:stretch>
            <a:fillRect/>
          </a:stretch>
        </p:blipFill>
        <p:spPr>
          <a:xfrm>
            <a:off x="1308100" y="1701800"/>
            <a:ext cx="6527800" cy="345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Plane Shapes</a:t>
            </a:r>
            <a:endParaRPr lang="en-US" dirty="0"/>
          </a:p>
        </p:txBody>
      </p:sp>
      <p:pic>
        <p:nvPicPr>
          <p:cNvPr id="6" name="Picture 5"/>
          <p:cNvPicPr>
            <a:picLocks noChangeAspect="1"/>
          </p:cNvPicPr>
          <p:nvPr/>
        </p:nvPicPr>
        <p:blipFill>
          <a:blip r:embed="rId2"/>
          <a:stretch>
            <a:fillRect/>
          </a:stretch>
        </p:blipFill>
        <p:spPr>
          <a:xfrm>
            <a:off x="744877" y="1684778"/>
            <a:ext cx="7526651" cy="31595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Cavalieri</a:t>
            </a:r>
            <a:r>
              <a:rPr lang="en-US" dirty="0" smtClean="0"/>
              <a:t> for Volume</a:t>
            </a:r>
            <a:endParaRPr lang="en-US" dirty="0"/>
          </a:p>
        </p:txBody>
      </p:sp>
      <p:sp>
        <p:nvSpPr>
          <p:cNvPr id="3" name="Content Placeholder 2"/>
          <p:cNvSpPr>
            <a:spLocks noGrp="1"/>
          </p:cNvSpPr>
          <p:nvPr>
            <p:ph idx="1"/>
          </p:nvPr>
        </p:nvSpPr>
        <p:spPr/>
        <p:txBody>
          <a:bodyPr/>
          <a:lstStyle/>
          <a:p>
            <a:r>
              <a:rPr lang="en-US" dirty="0" smtClean="0"/>
              <a:t>3-dimensional case: Suppose two regions in three-space (solids) are included between two parallel planes. </a:t>
            </a:r>
            <a:r>
              <a:rPr lang="en-US" b="1" dirty="0" smtClean="0"/>
              <a:t>If every plane parallel to these two planes intersects both regions in cross-sections of equal area, then the two regions have equal volumes.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Pyramids with equal base area and equal height</a:t>
            </a:r>
            <a:endParaRPr lang="en-US" dirty="0"/>
          </a:p>
        </p:txBody>
      </p:sp>
      <p:pic>
        <p:nvPicPr>
          <p:cNvPr id="5" name="Picture 4"/>
          <p:cNvPicPr>
            <a:picLocks noChangeAspect="1"/>
          </p:cNvPicPr>
          <p:nvPr/>
        </p:nvPicPr>
        <p:blipFill>
          <a:blip r:embed="rId2"/>
          <a:stretch>
            <a:fillRect/>
          </a:stretch>
        </p:blipFill>
        <p:spPr>
          <a:xfrm>
            <a:off x="2349500" y="2019300"/>
            <a:ext cx="4445000" cy="2819400"/>
          </a:xfrm>
          <a:prstGeom prst="rect">
            <a:avLst/>
          </a:prstGeom>
        </p:spPr>
      </p:pic>
      <p:sp>
        <p:nvSpPr>
          <p:cNvPr id="7" name="TextBox 6"/>
          <p:cNvSpPr txBox="1"/>
          <p:nvPr/>
        </p:nvSpPr>
        <p:spPr>
          <a:xfrm>
            <a:off x="1628253" y="5319224"/>
            <a:ext cx="6339334" cy="400110"/>
          </a:xfrm>
          <a:prstGeom prst="rect">
            <a:avLst/>
          </a:prstGeom>
          <a:noFill/>
        </p:spPr>
        <p:txBody>
          <a:bodyPr wrap="square" rtlCol="0">
            <a:spAutoFit/>
          </a:bodyPr>
          <a:lstStyle/>
          <a:p>
            <a:r>
              <a:rPr lang="en-US" sz="2000" dirty="0" smtClean="0"/>
              <a:t>Why are all the areas of slices equal if the bases are equal?</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why the volumes are equal</a:t>
            </a:r>
            <a:endParaRPr lang="en-US" dirty="0"/>
          </a:p>
        </p:txBody>
      </p:sp>
      <p:pic>
        <p:nvPicPr>
          <p:cNvPr id="6" name="Picture 5"/>
          <p:cNvPicPr>
            <a:picLocks noChangeAspect="1"/>
          </p:cNvPicPr>
          <p:nvPr/>
        </p:nvPicPr>
        <p:blipFill>
          <a:blip r:embed="rId2"/>
          <a:stretch>
            <a:fillRect/>
          </a:stretch>
        </p:blipFill>
        <p:spPr>
          <a:xfrm>
            <a:off x="2527300" y="2330450"/>
            <a:ext cx="4089400" cy="2197100"/>
          </a:xfrm>
          <a:prstGeom prst="rect">
            <a:avLst/>
          </a:prstGeom>
        </p:spPr>
      </p:pic>
      <p:sp>
        <p:nvSpPr>
          <p:cNvPr id="7" name="TextBox 6"/>
          <p:cNvSpPr txBox="1"/>
          <p:nvPr/>
        </p:nvSpPr>
        <p:spPr>
          <a:xfrm>
            <a:off x="1736804" y="4895858"/>
            <a:ext cx="5850857" cy="646331"/>
          </a:xfrm>
          <a:prstGeom prst="rect">
            <a:avLst/>
          </a:prstGeom>
          <a:noFill/>
        </p:spPr>
        <p:txBody>
          <a:bodyPr wrap="square" rtlCol="0">
            <a:spAutoFit/>
          </a:bodyPr>
          <a:lstStyle/>
          <a:p>
            <a:r>
              <a:rPr lang="en-US" dirty="0" smtClean="0"/>
              <a:t>The volumes are approximately the sum of the volumes of the slabs of equal volume.  The exact volume is a limit.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773</TotalTime>
  <Words>694</Words>
  <Application>Microsoft Macintosh PowerPoint</Application>
  <PresentationFormat>On-screen Show (4:3)</PresentationFormat>
  <Paragraphs>42</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Cavalieri's Principle:  Area and Volume</vt:lpstr>
      <vt:lpstr>Cavalieri for Area</vt:lpstr>
      <vt:lpstr>More Typical Examples</vt:lpstr>
      <vt:lpstr>Parallelograms</vt:lpstr>
      <vt:lpstr>Even if there is no common base</vt:lpstr>
      <vt:lpstr>Other Plane Shapes</vt:lpstr>
      <vt:lpstr>Cavalieri for Volume</vt:lpstr>
      <vt:lpstr>Two Pyramids with equal base area and equal height</vt:lpstr>
      <vt:lpstr>Key to why the volumes are equal</vt:lpstr>
      <vt:lpstr>Decks of cards and stacks of CDs or pennies provide examples of equal volume</vt:lpstr>
      <vt:lpstr>We have seen that for at least one pyramid inside a cube the  volume = (1/3) base area x height</vt:lpstr>
      <vt:lpstr>Scaling the Heights</vt:lpstr>
      <vt:lpstr>Changing the Base</vt:lpstr>
      <vt:lpstr>What’s a pyramid?</vt:lpstr>
      <vt:lpstr>When Cavalieri is NOT true</vt:lpstr>
      <vt:lpstr>Circle Area = (1/2) radius x circumference</vt:lpstr>
      <vt:lpstr>Sphere Volume = (1/3) radius x spherical area</vt:lpstr>
      <vt:lpstr>Even cooler proof of sphere volume</vt:lpstr>
      <vt:lpstr>Application: modeling in stereology</vt:lpstr>
      <vt:lpstr>Thanks, Sr. Cavalieri … &amp; Zu Geng</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Cavalieri's Principle</dc:title>
  <dc:creator>James King</dc:creator>
  <cp:lastModifiedBy>James King</cp:lastModifiedBy>
  <cp:revision>13</cp:revision>
  <cp:lastPrinted>2013-08-02T16:04:41Z</cp:lastPrinted>
  <dcterms:created xsi:type="dcterms:W3CDTF">2013-08-02T03:18:04Z</dcterms:created>
  <dcterms:modified xsi:type="dcterms:W3CDTF">2013-08-02T16:11:48Z</dcterms:modified>
</cp:coreProperties>
</file>