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351" r:id="rId2"/>
    <p:sldId id="274" r:id="rId3"/>
    <p:sldId id="282" r:id="rId4"/>
    <p:sldId id="330" r:id="rId5"/>
    <p:sldId id="283" r:id="rId6"/>
    <p:sldId id="284" r:id="rId7"/>
    <p:sldId id="352" r:id="rId8"/>
    <p:sldId id="324" r:id="rId9"/>
    <p:sldId id="353" r:id="rId10"/>
    <p:sldId id="354" r:id="rId11"/>
    <p:sldId id="355" r:id="rId12"/>
    <p:sldId id="356" r:id="rId13"/>
    <p:sldId id="357" r:id="rId14"/>
    <p:sldId id="358" r:id="rId15"/>
    <p:sldId id="336" r:id="rId16"/>
    <p:sldId id="337" r:id="rId17"/>
    <p:sldId id="327" r:id="rId18"/>
    <p:sldId id="338" r:id="rId19"/>
    <p:sldId id="340" r:id="rId20"/>
    <p:sldId id="339" r:id="rId21"/>
    <p:sldId id="341" r:id="rId22"/>
    <p:sldId id="342" r:id="rId23"/>
    <p:sldId id="275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31" r:id="rId33"/>
    <p:sldId id="332" r:id="rId34"/>
    <p:sldId id="333" r:id="rId35"/>
    <p:sldId id="334" r:id="rId36"/>
    <p:sldId id="335" r:id="rId37"/>
    <p:sldId id="32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7461" autoAdjust="0"/>
  </p:normalViewPr>
  <p:slideViewPr>
    <p:cSldViewPr snapToGrid="0">
      <p:cViewPr varScale="1">
        <p:scale>
          <a:sx n="86" d="100"/>
          <a:sy n="86" d="100"/>
        </p:scale>
        <p:origin x="42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3/7/2021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8068" y="612475"/>
            <a:ext cx="10623448" cy="18288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Network size and weights size </a:t>
            </a:r>
            <a:r>
              <a:rPr lang="en-US" sz="3600" dirty="0" smtClean="0"/>
              <a:t>for memorization </a:t>
            </a:r>
            <a:r>
              <a:rPr lang="en-US" sz="3600" dirty="0"/>
              <a:t>with two-layers neural networks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2689419" y="3344484"/>
            <a:ext cx="6580745" cy="30075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/>
              <a:t>Joint with </a:t>
            </a:r>
            <a:r>
              <a:rPr lang="en-US" sz="1600" dirty="0" err="1" smtClean="0"/>
              <a:t>Sébastien</a:t>
            </a:r>
            <a:r>
              <a:rPr lang="en-US" sz="1600" dirty="0" smtClean="0"/>
              <a:t> Bubeck, Ronen Eldan and Yin Tat Lee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67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network – warm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points with label +1, WLOG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There is a hyperplane,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otherwise.</a:t>
                </a:r>
              </a:p>
              <a:p>
                <a:pPr lvl="1"/>
                <a:r>
                  <a:rPr lang="en-US" dirty="0" smtClean="0"/>
                  <a:t>Add two neurons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small enough.</a:t>
                </a:r>
              </a:p>
              <a:p>
                <a:pPr lvl="1"/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times.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9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network – </a:t>
            </a:r>
            <a:r>
              <a:rPr lang="en-US" dirty="0" err="1" smtClean="0"/>
              <a:t>ReLU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can do a similar thing for </a:t>
                </a:r>
                <a:r>
                  <a:rPr lang="en-US" dirty="0" err="1" smtClean="0"/>
                  <a:t>ReLUs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smtClean="0"/>
                  <a:t>(only better!).</a:t>
                </a:r>
              </a:p>
              <a:p>
                <a:r>
                  <a:rPr lang="en-US" dirty="0" smtClean="0"/>
                  <a:t>Idea:</a:t>
                </a:r>
              </a:p>
              <a:p>
                <a:pPr lvl="1"/>
                <a:r>
                  <a:rPr lang="en-US" dirty="0"/>
                  <a:t>For any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we </a:t>
                </a:r>
                <a:r>
                  <a:rPr lang="en-US" dirty="0" smtClean="0"/>
                  <a:t>have, by the chain rule,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on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neighborhood of the hyperplane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So, with 4 neurons can 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393192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54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network – </a:t>
            </a:r>
            <a:r>
              <a:rPr lang="en-US" dirty="0" err="1" smtClean="0"/>
              <a:t>ReLUs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Choose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points WLOG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There is a hyperplane,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otherwise.</a:t>
                </a:r>
              </a:p>
              <a:p>
                <a:pPr lvl="1"/>
                <a:r>
                  <a:rPr lang="en-US" dirty="0" smtClean="0"/>
                  <a:t>Add 4 neurons with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small enough to 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linear equations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times.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network –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resulting network is highly tailored to the sample.</a:t>
                </a:r>
              </a:p>
              <a:p>
                <a:r>
                  <a:rPr lang="en-US" dirty="0" smtClean="0"/>
                  <a:t>The network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on most of the sphere.</a:t>
                </a:r>
              </a:p>
              <a:p>
                <a:r>
                  <a:rPr lang="en-US" dirty="0" smtClean="0"/>
                  <a:t>Weights can be pretty large.</a:t>
                </a:r>
              </a:p>
              <a:p>
                <a:endParaRPr lang="en-US" i="1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929" y="3754761"/>
            <a:ext cx="4322677" cy="25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can improve upon the previous network with gradient descent like methods.</a:t>
                </a:r>
              </a:p>
              <a:p>
                <a:r>
                  <a:rPr lang="en-US" dirty="0" smtClean="0"/>
                  <a:t>Some extra assumptions are required. </a:t>
                </a:r>
              </a:p>
              <a:p>
                <a:r>
                  <a:rPr lang="en-US" dirty="0" smtClean="0"/>
                  <a:t>For simplicity, let us assume that the sample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is uniformly and independently distributed on the sphere.</a:t>
                </a:r>
              </a:p>
              <a:p>
                <a:pPr lvl="1"/>
                <a:r>
                  <a:rPr lang="en-US" dirty="0" smtClean="0"/>
                  <a:t>In particular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82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network will be built iteratively. That is, we start with a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we will inductively build a network of width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is obtained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/>
                  <a:t> by adding a single neuron</a:t>
                </a:r>
              </a:p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keep the following invariant</a:t>
                </a:r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F</a:t>
                </a:r>
                <a:r>
                  <a:rPr lang="en-US" dirty="0" smtClean="0"/>
                  <a:t>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0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– basic observation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To keep the invariant we need the following result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Proof: 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at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)≤(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∑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3238562"/>
                  </p:ext>
                </p:extLst>
              </p:nvPr>
            </p:nvGraphicFramePr>
            <p:xfrm>
              <a:off x="846666" y="2502870"/>
              <a:ext cx="10498668" cy="1931162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0498668">
                      <a:extLst>
                        <a:ext uri="{9D8B030D-6E8A-4147-A177-3AD203B41FA5}">
                          <a16:colId xmlns:a16="http://schemas.microsoft.com/office/drawing/2014/main" val="3444782307"/>
                        </a:ext>
                      </a:extLst>
                    </a:gridCol>
                  </a:tblGrid>
                  <a:tr h="35063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Lemma (informal)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948150"/>
                      </a:ext>
                    </a:extLst>
                  </a:tr>
                  <a:tr h="1073921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2000" dirty="0" smtClean="0"/>
                            <a:t>If for any label</a:t>
                          </a:r>
                          <a:r>
                            <a:rPr lang="en-US" sz="2000" baseline="0" dirty="0" smtClean="0"/>
                            <a:t> set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lit/>
                                </m:rP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en-US" sz="2000" dirty="0" smtClean="0"/>
                            <a:t>, there exists a neuron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en-US" sz="2000" dirty="0" smtClean="0"/>
                            <a:t>such that </a:t>
                          </a:r>
                          <a:endParaRPr lang="en-US" sz="20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2000" dirty="0" smtClean="0"/>
                        </a:p>
                        <a:p>
                          <a:pPr marL="0" indent="0">
                            <a:buNone/>
                          </a:pPr>
                          <a:r>
                            <a:rPr lang="en-US" sz="2000" dirty="0" smtClean="0"/>
                            <a:t>with</a:t>
                          </a:r>
                          <a:r>
                            <a:rPr lang="en-US" sz="20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 smtClean="0"/>
                            <a:t>, then the invariant</a:t>
                          </a:r>
                          <a:r>
                            <a:rPr lang="en-US" sz="2000" baseline="0" dirty="0" smtClean="0"/>
                            <a:t> holds.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8615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3238562"/>
                  </p:ext>
                </p:extLst>
              </p:nvPr>
            </p:nvGraphicFramePr>
            <p:xfrm>
              <a:off x="846666" y="2502870"/>
              <a:ext cx="10498668" cy="1931162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0498668">
                      <a:extLst>
                        <a:ext uri="{9D8B030D-6E8A-4147-A177-3AD203B41FA5}">
                          <a16:colId xmlns:a16="http://schemas.microsoft.com/office/drawing/2014/main" val="344478230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Lemma (informal)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948150"/>
                      </a:ext>
                    </a:extLst>
                  </a:tr>
                  <a:tr h="1534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" t="-27668" r="-174" b="-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6153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753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in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practice we use boosting as simplified gradient descent which is easy to analyze.</a:t>
                </a:r>
              </a:p>
              <a:p>
                <a:endParaRPr lang="en-US" dirty="0"/>
              </a:p>
              <a:p>
                <a:r>
                  <a:rPr lang="en-US" dirty="0" smtClean="0"/>
                  <a:t>To build a neuron given the residuals, we take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perturb the neuron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along the gradient.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6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NTK regime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Concretely, denote the gradient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very small, consider the pair of neurons: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It will be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satisfies the assumptions of the boosting lemma.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4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NTK regime – </a:t>
            </a:r>
            <a:r>
              <a:rPr lang="en-US" dirty="0"/>
              <a:t>energy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We first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Going back to the definition of the gradient: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6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two-layers network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is a function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Today,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, the problem of memorization is finding a network such that</a:t>
                </a:r>
              </a:p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NTK regime – correlations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now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from below, in expectation.</a:t>
                </a:r>
              </a:p>
              <a:p>
                <a:r>
                  <a:rPr lang="en-US" dirty="0" smtClean="0"/>
                  <a:t>Define the NTK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&gt;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4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NTK regime – correlations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So, it is enough to show that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is ‘large’.</a:t>
                </a:r>
              </a:p>
              <a:p>
                <a:r>
                  <a:rPr lang="en-US" dirty="0" smtClean="0"/>
                  <a:t>A calculation shows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arcsin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From the Taylor series of arcsine: (for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a matrix with rows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𝕏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positive. </a:t>
                </a:r>
              </a:p>
              <a:p>
                <a:r>
                  <a:rPr lang="en-US" dirty="0" smtClean="0"/>
                  <a:t>From this ,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2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NTK regime – weights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Going back to the basic build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it can be seen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, will effect the total size of the weights.</a:t>
                </a:r>
              </a:p>
              <a:p>
                <a:r>
                  <a:rPr lang="en-US" dirty="0" smtClean="0"/>
                  <a:t>In fact, we need to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gives the total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, which is far from optimal.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5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upon NTK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suggest an improvement of the NTK construction which achieves an optimal total weight (as well as an optimal Lipschitz constant).</a:t>
                </a:r>
              </a:p>
              <a:p>
                <a:r>
                  <a:rPr lang="en-US" dirty="0" smtClean="0"/>
                  <a:t>Two major changes:</a:t>
                </a:r>
              </a:p>
              <a:p>
                <a:pPr lvl="1"/>
                <a:r>
                  <a:rPr lang="en-US" dirty="0" smtClean="0"/>
                  <a:t>Improved way of taking the gradient (with complex weights)</a:t>
                </a:r>
              </a:p>
              <a:p>
                <a:pPr lvl="1"/>
                <a:r>
                  <a:rPr lang="en-US" dirty="0" smtClean="0"/>
                  <a:t>An alternative to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(by changing the activation function).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Let’s take a probabilistic view of the gradient.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first term of a Taylor approximation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vanishes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=±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So, we need to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small for this to make sense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9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instead of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, we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to be uniform on the complex circle, so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Problem: 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means the complex derivative. </a:t>
                </a:r>
                <a:r>
                  <a:rPr lang="en-US" dirty="0" err="1" smtClean="0"/>
                  <a:t>ReLU</a:t>
                </a:r>
                <a:r>
                  <a:rPr lang="en-US" dirty="0" smtClean="0"/>
                  <a:t> is far from an entire function.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90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activation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by a new </a:t>
                </a:r>
                <a:r>
                  <a:rPr lang="en-US" b="1" dirty="0" smtClean="0"/>
                  <a:t>entire </a:t>
                </a:r>
                <a:r>
                  <a:rPr lang="en-US" dirty="0" smtClean="0"/>
                  <a:t>activation function.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Recall that the basic calculation in the NTK regime involved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   so this should still be tractable.</a:t>
                </a:r>
              </a:p>
              <a:p>
                <a:pPr marL="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We propose to replace </a:t>
                </a:r>
                <a:r>
                  <a:rPr lang="en-US" dirty="0" err="1" smtClean="0">
                    <a:ea typeface="Cambria Math" panose="02040503050406030204" pitchFamily="18" charset="0"/>
                  </a:rPr>
                  <a:t>ReLU</a:t>
                </a:r>
                <a:r>
                  <a:rPr lang="en-US" dirty="0" smtClean="0">
                    <a:ea typeface="Cambria Math" panose="02040503050406030204" pitchFamily="18" charset="0"/>
                  </a:rPr>
                  <a:t> by </a:t>
                </a:r>
                <a:r>
                  <a:rPr lang="en-US" dirty="0" err="1" smtClean="0">
                    <a:ea typeface="Cambria Math" panose="02040503050406030204" pitchFamily="18" charset="0"/>
                  </a:rPr>
                  <a:t>Hermite</a:t>
                </a:r>
                <a:r>
                  <a:rPr lang="en-US" dirty="0" smtClean="0">
                    <a:ea typeface="Cambria Math" panose="02040503050406030204" pitchFamily="18" charset="0"/>
                  </a:rPr>
                  <a:t>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Hermite</a:t>
            </a:r>
            <a:r>
              <a:rPr lang="en-US" dirty="0" smtClean="0"/>
              <a:t> polynomials 101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:r>
                  <a:rPr lang="en-US" b="0" dirty="0" err="1" smtClean="0">
                    <a:ea typeface="Cambria Math" panose="02040503050406030204" pitchFamily="18" charset="0"/>
                  </a:rPr>
                  <a:t>Hermite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polynomial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Alternatively, it satisfies the recurrence: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Easy to verify: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2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Hermite</a:t>
            </a:r>
            <a:r>
              <a:rPr lang="en-US" dirty="0" smtClean="0"/>
              <a:t> polynomials 101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Hermite polynomials form an orthonormal basis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More importantly,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5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network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same setting we had before, we now consider complex neurons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(instead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) and add neurons one by one.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In practice, at each stage we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is uniform on the unit circle,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=∑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9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neural networks popular?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Opinion: the double descent phenomena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535" y="2483708"/>
            <a:ext cx="4746689" cy="3163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2258" y="2817341"/>
            <a:ext cx="2582563" cy="2483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88476" y="5275820"/>
            <a:ext cx="2479590" cy="74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0476" y="5275820"/>
            <a:ext cx="976185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Width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12258" y="4969475"/>
            <a:ext cx="2414453" cy="1225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26711" y="6043660"/>
            <a:ext cx="177027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Memorization</a:t>
            </a:r>
          </a:p>
        </p:txBody>
      </p:sp>
    </p:spTree>
    <p:extLst>
      <p:ext uri="{BB962C8B-B14F-4D97-AF65-F5344CB8AC3E}">
        <p14:creationId xmlns:p14="http://schemas.microsoft.com/office/powerpoint/2010/main" val="41052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and energy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control the correlations, define again the matrix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large enough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is large, which takes care of the correlations.</a:t>
                </a:r>
              </a:p>
              <a:p>
                <a:endParaRPr lang="en-US" dirty="0"/>
              </a:p>
              <a:p>
                <a:r>
                  <a:rPr lang="en-US" dirty="0" smtClean="0"/>
                  <a:t>To take care of the energy, its enough to 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a polynomial of the standard Gaussian and apply standard concentration results to bound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𝑧𝑣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98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back to </a:t>
            </a:r>
            <a:r>
              <a:rPr lang="en-US" dirty="0" err="1" smtClean="0"/>
              <a:t>ReLUs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Hermite</a:t>
                </a:r>
                <a:r>
                  <a:rPr lang="en-US" dirty="0" smtClean="0"/>
                  <a:t> construction is random and gives guarantees in expectation.</a:t>
                </a:r>
              </a:p>
              <a:p>
                <a:r>
                  <a:rPr lang="en-US" dirty="0" smtClean="0"/>
                  <a:t>It can be shown that the complex neurons can be efficiently sampled to get deterministic guarantees.</a:t>
                </a:r>
              </a:p>
              <a:p>
                <a:r>
                  <a:rPr lang="en-US" dirty="0" err="1" smtClean="0"/>
                  <a:t>ReLUs</a:t>
                </a:r>
                <a:r>
                  <a:rPr lang="en-US" dirty="0" smtClean="0"/>
                  <a:t> act </a:t>
                </a:r>
                <a:r>
                  <a:rPr lang="en-US" smtClean="0"/>
                  <a:t>as universal </a:t>
                </a:r>
                <a:r>
                  <a:rPr lang="en-US" dirty="0" err="1" smtClean="0"/>
                  <a:t>approximators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). So it may be used to approximate the complex neuron and get similar results for </a:t>
                </a:r>
                <a:r>
                  <a:rPr lang="en-US" dirty="0" err="1" smtClean="0"/>
                  <a:t>ReLU</a:t>
                </a:r>
                <a:r>
                  <a:rPr lang="en-US" dirty="0" smtClean="0"/>
                  <a:t> networks as well.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network – warm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88’ Baum showed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is enough, if we replace </a:t>
                </a:r>
                <a:r>
                  <a:rPr lang="en-US" dirty="0" err="1" smtClean="0"/>
                  <a:t>ReLU</a:t>
                </a:r>
                <a:r>
                  <a:rPr lang="en-US" dirty="0" smtClean="0"/>
                  <a:t> by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only allow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Idea:</a:t>
                </a:r>
              </a:p>
              <a:p>
                <a:pPr lvl="1"/>
                <a:r>
                  <a:rPr lang="en-US" dirty="0" smtClean="0"/>
                  <a:t>For any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on the hyperplane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outside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neighborhood of the hyperplane.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0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network – warm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points with label +1, WLOG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There is a hyperplane,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otherwise.</a:t>
                </a:r>
              </a:p>
              <a:p>
                <a:pPr lvl="1"/>
                <a:r>
                  <a:rPr lang="en-US" dirty="0" smtClean="0"/>
                  <a:t>Add two neurons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small enough.</a:t>
                </a:r>
              </a:p>
              <a:p>
                <a:pPr lvl="1"/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times.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3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network – </a:t>
            </a:r>
            <a:r>
              <a:rPr lang="en-US" dirty="0" err="1" smtClean="0"/>
              <a:t>ReLU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can do a similar thing for </a:t>
                </a:r>
                <a:r>
                  <a:rPr lang="en-US" dirty="0" err="1" smtClean="0"/>
                  <a:t>ReLUs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smtClean="0"/>
                  <a:t>(only better!).</a:t>
                </a:r>
              </a:p>
              <a:p>
                <a:r>
                  <a:rPr lang="en-US" dirty="0" smtClean="0"/>
                  <a:t>Idea:</a:t>
                </a:r>
              </a:p>
              <a:p>
                <a:pPr lvl="1"/>
                <a:r>
                  <a:rPr lang="en-US" dirty="0"/>
                  <a:t>For any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we </a:t>
                </a:r>
                <a:r>
                  <a:rPr lang="en-US" dirty="0" smtClean="0"/>
                  <a:t>have, by the chain rule,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on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neighborhood of the hyperplane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So, with 4 neurons can 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393192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0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network – </a:t>
            </a:r>
            <a:r>
              <a:rPr lang="en-US" dirty="0" err="1" smtClean="0"/>
              <a:t>ReLUs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Choose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points WLOG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There is a hyperplane,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otherwise.</a:t>
                </a:r>
              </a:p>
              <a:p>
                <a:pPr lvl="1"/>
                <a:r>
                  <a:rPr lang="en-US" dirty="0" smtClean="0"/>
                  <a:t>Add 4 neurons with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small enough to 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linear equations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times.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3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network –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resulting network is highly tailored to the sample.</a:t>
                </a:r>
              </a:p>
              <a:p>
                <a:r>
                  <a:rPr lang="en-US" dirty="0" smtClean="0"/>
                  <a:t>The network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on most of the sphere.</a:t>
                </a:r>
              </a:p>
              <a:p>
                <a:r>
                  <a:rPr lang="en-US" dirty="0" smtClean="0"/>
                  <a:t>Weights can be pretty large.</a:t>
                </a:r>
              </a:p>
              <a:p>
                <a:endParaRPr lang="en-US" i="1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929" y="3754761"/>
            <a:ext cx="4322677" cy="25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can improve upon the previous network with gradient descent like methods.</a:t>
                </a:r>
              </a:p>
              <a:p>
                <a:r>
                  <a:rPr lang="en-US" dirty="0" smtClean="0"/>
                  <a:t>Some extra assumptions are required. </a:t>
                </a:r>
              </a:p>
              <a:p>
                <a:r>
                  <a:rPr lang="en-US" dirty="0" smtClean="0"/>
                  <a:t>For simplicity, let us assume that the sample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is uniformly and independently distributed on the sphere.</a:t>
                </a:r>
              </a:p>
              <a:p>
                <a:pPr lvl="1"/>
                <a:r>
                  <a:rPr lang="en-US" dirty="0" smtClean="0"/>
                  <a:t>In particular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1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Explanation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It’s not the network width but the size of the </a:t>
                </a:r>
                <a:r>
                  <a:rPr lang="en-US" dirty="0" smtClean="0"/>
                  <a:t>weights.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When minimizing the empirical risk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, in the over-parametrized regime, (stochastic) gradient descent tends to find good </a:t>
                </a:r>
                <a:r>
                  <a:rPr lang="en-US" b="1" dirty="0" smtClean="0"/>
                  <a:t>local minima</a:t>
                </a:r>
                <a:r>
                  <a:rPr lang="en-US" dirty="0" smtClean="0"/>
                  <a:t> with a small total weight. (Allen-Zhu, Li, Song 16’).</a:t>
                </a:r>
              </a:p>
              <a:p>
                <a:endParaRPr lang="en-US" dirty="0"/>
              </a:p>
              <a:p>
                <a:r>
                  <a:rPr lang="en-US" dirty="0" smtClean="0"/>
                  <a:t>It is natural to ask: </a:t>
                </a:r>
                <a:r>
                  <a:rPr lang="en-US" i="1" dirty="0" smtClean="0"/>
                  <a:t>what is the over-parametrized regime?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1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Over/under-parametrization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 network with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 smtClean="0"/>
                  <a:t>,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 smtClean="0"/>
                  <a:t> parameters.</a:t>
                </a:r>
              </a:p>
              <a:p>
                <a:endParaRPr lang="en-US" dirty="0"/>
              </a:p>
              <a:p>
                <a:r>
                  <a:rPr lang="en-US" b="0" dirty="0" smtClean="0"/>
                  <a:t>Clearly, to achieve memorization,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b="0" dirty="0" smtClean="0"/>
                  <a:t>. Is this always enough?</a:t>
                </a:r>
              </a:p>
              <a:p>
                <a:endParaRPr lang="en-US" dirty="0"/>
              </a:p>
              <a:p>
                <a:r>
                  <a:rPr lang="en-US" dirty="0" smtClean="0"/>
                  <a:t>How large must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 smtClean="0"/>
                  <a:t> be, so that </a:t>
                </a:r>
                <a:r>
                  <a:rPr lang="en-US" b="1" dirty="0" smtClean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 smtClean="0"/>
                  <a:t> labels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0" dirty="0" smtClean="0"/>
                  <a:t>, can be memorized? </a:t>
                </a:r>
              </a:p>
              <a:p>
                <a:endParaRPr lang="en-US" dirty="0"/>
              </a:p>
              <a:p>
                <a:r>
                  <a:rPr lang="en-US" b="0" dirty="0" smtClean="0"/>
                  <a:t>Remark: universality results (</a:t>
                </a:r>
                <a:r>
                  <a:rPr lang="en-US" b="0" dirty="0" err="1" smtClean="0"/>
                  <a:t>Cybenko</a:t>
                </a:r>
                <a:r>
                  <a:rPr lang="en-US" b="0" dirty="0" smtClean="0"/>
                  <a:t> 88’) show that the question is well defined.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2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 (non-comprehensive)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analogous question for classification,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was first studied by Cover in 65’</a:t>
                </a:r>
              </a:p>
              <a:p>
                <a:r>
                  <a:rPr lang="en-US" dirty="0" smtClean="0"/>
                  <a:t>In 88’ Baum showed that, when using threshold functions,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neurons suffice for classification. </a:t>
                </a:r>
              </a:p>
              <a:p>
                <a:r>
                  <a:rPr lang="en-US" dirty="0" smtClean="0"/>
                  <a:t>(</a:t>
                </a:r>
                <a:r>
                  <a:rPr lang="en-US" dirty="0" err="1" smtClean="0"/>
                  <a:t>Daniely</a:t>
                </a:r>
                <a:r>
                  <a:rPr lang="en-US" dirty="0" smtClean="0"/>
                  <a:t> 19’) Extended the result to other activations,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2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 (non-comprehensive)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 (typically,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(Allen-Zhu, Li, Song, 16’) enough to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(Ji, </a:t>
                </a:r>
                <a:r>
                  <a:rPr lang="en-US" dirty="0" err="1" smtClean="0"/>
                  <a:t>Telgarsky</a:t>
                </a:r>
                <a:r>
                  <a:rPr lang="en-US" dirty="0" smtClean="0"/>
                  <a:t>, 18’) enough to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(Nagaraj, </a:t>
                </a:r>
                <a:r>
                  <a:rPr lang="en-US" dirty="0" err="1" smtClean="0"/>
                  <a:t>Bressler</a:t>
                </a:r>
                <a:r>
                  <a:rPr lang="en-US" dirty="0" smtClean="0"/>
                  <a:t> 19’) enough to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(</a:t>
                </a:r>
                <a:r>
                  <a:rPr lang="en-US" dirty="0" err="1" smtClean="0"/>
                  <a:t>Montanari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Zhong</a:t>
                </a:r>
                <a:r>
                  <a:rPr lang="en-US" dirty="0" smtClean="0"/>
                  <a:t> 20’)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are random, enough to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(</a:t>
                </a:r>
                <a:r>
                  <a:rPr lang="en-US" dirty="0" err="1"/>
                  <a:t>Vershynin</a:t>
                </a:r>
                <a:r>
                  <a:rPr lang="en-US" dirty="0"/>
                  <a:t> </a:t>
                </a:r>
                <a:r>
                  <a:rPr lang="en-US" dirty="0" smtClean="0"/>
                  <a:t> 20’) also considered deeper networks.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41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3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Enough to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give three constructions:</a:t>
                </a:r>
              </a:p>
              <a:p>
                <a:pPr lvl="1"/>
                <a:r>
                  <a:rPr lang="en-US" dirty="0" smtClean="0"/>
                  <a:t>Combinatorial network: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.  (But will not generalize)</a:t>
                </a:r>
              </a:p>
              <a:p>
                <a:pPr lvl="1"/>
                <a:r>
                  <a:rPr lang="en-US" dirty="0" smtClean="0"/>
                  <a:t>“NTK” network: For “well spread” points,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dirty="0" smtClean="0"/>
                  <a:t>(Total weight is large).</a:t>
                </a:r>
              </a:p>
              <a:p>
                <a:pPr lvl="1"/>
                <a:r>
                  <a:rPr lang="en-US" dirty="0" smtClean="0"/>
                  <a:t>Harmonic network</a:t>
                </a:r>
                <a:r>
                  <a:rPr lang="en-US" dirty="0"/>
                  <a:t>: For “well spread” </a:t>
                </a:r>
                <a:r>
                  <a:rPr lang="en-US" dirty="0" smtClean="0"/>
                  <a:t>points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 smtClean="0"/>
                  <a:t>. (Total weight is optimal).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78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3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network – warm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88’ Baum showed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is enough, if we replace </a:t>
                </a:r>
                <a:r>
                  <a:rPr lang="en-US" dirty="0" err="1" smtClean="0"/>
                  <a:t>ReLU</a:t>
                </a:r>
                <a:r>
                  <a:rPr lang="en-US" dirty="0" smtClean="0"/>
                  <a:t> by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only allow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Idea:</a:t>
                </a:r>
              </a:p>
              <a:p>
                <a:pPr lvl="1"/>
                <a:r>
                  <a:rPr lang="en-US" dirty="0" smtClean="0"/>
                  <a:t>For any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on the hyperplane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outside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neighborhood of the hyperplane.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3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10204</TotalTime>
  <Words>700</Words>
  <Application>Microsoft Office PowerPoint</Application>
  <PresentationFormat>Widescreen</PresentationFormat>
  <Paragraphs>221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Calibri</vt:lpstr>
      <vt:lpstr>Cambria Math</vt:lpstr>
      <vt:lpstr>Century Gothic</vt:lpstr>
      <vt:lpstr>Gisha</vt:lpstr>
      <vt:lpstr>Palatino Linotype</vt:lpstr>
      <vt:lpstr>Wingdings 2</vt:lpstr>
      <vt:lpstr>Presentation on brainstorming</vt:lpstr>
      <vt:lpstr>Network size and weights size for memorization with two-layers neural networks</vt:lpstr>
      <vt:lpstr>Some notations</vt:lpstr>
      <vt:lpstr>Why are neural networks popular?</vt:lpstr>
      <vt:lpstr>Possible Explanation </vt:lpstr>
      <vt:lpstr>Over/under-parametrization</vt:lpstr>
      <vt:lpstr>Some results (non-comprehensive)</vt:lpstr>
      <vt:lpstr>Some results (non-comprehensive)</vt:lpstr>
      <vt:lpstr>Today</vt:lpstr>
      <vt:lpstr>Combinatorial network – warm up</vt:lpstr>
      <vt:lpstr>Combinatorial network – warm up</vt:lpstr>
      <vt:lpstr>Combinatorial network – ReLU</vt:lpstr>
      <vt:lpstr>Combinatorial network – ReLUs</vt:lpstr>
      <vt:lpstr>Combinatorial network – properties</vt:lpstr>
      <vt:lpstr>Improving</vt:lpstr>
      <vt:lpstr>Boosting</vt:lpstr>
      <vt:lpstr>Boosting – basic observation</vt:lpstr>
      <vt:lpstr>Boosting in practice</vt:lpstr>
      <vt:lpstr>NTK regime</vt:lpstr>
      <vt:lpstr>NTK regime – energy component</vt:lpstr>
      <vt:lpstr>NTK regime – correlations</vt:lpstr>
      <vt:lpstr>NTK regime – correlations</vt:lpstr>
      <vt:lpstr>NTK regime – weights </vt:lpstr>
      <vt:lpstr>Improving upon NTK</vt:lpstr>
      <vt:lpstr>Complex trick</vt:lpstr>
      <vt:lpstr>Complex trick</vt:lpstr>
      <vt:lpstr>A new activation</vt:lpstr>
      <vt:lpstr>Hermite polynomials 101</vt:lpstr>
      <vt:lpstr>Hermite polynomials 101</vt:lpstr>
      <vt:lpstr>Harmonic network</vt:lpstr>
      <vt:lpstr>Correlation and energy</vt:lpstr>
      <vt:lpstr>Going back to ReLUs</vt:lpstr>
      <vt:lpstr>Combinatorial network – warm up</vt:lpstr>
      <vt:lpstr>Combinatorial network – warm up</vt:lpstr>
      <vt:lpstr>Combinatorial network – ReLU</vt:lpstr>
      <vt:lpstr>Combinatorial network – ReLUs</vt:lpstr>
      <vt:lpstr>Combinatorial network – properties</vt:lpstr>
      <vt:lpstr>Improving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arguments in non-convex optimization: Finding stationary points in low dimension</dc:title>
  <dc:creator>Dan Mikulincer</dc:creator>
  <cp:lastModifiedBy>Windows User</cp:lastModifiedBy>
  <cp:revision>135</cp:revision>
  <dcterms:created xsi:type="dcterms:W3CDTF">2019-08-09T18:40:16Z</dcterms:created>
  <dcterms:modified xsi:type="dcterms:W3CDTF">2021-03-07T12:58:54Z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SIP_Label_f42aa342-8706-4288-bd11-ebb85995028c_Enabled">
    <vt:lpwstr>True</vt:lpwstr>
  </property>
  <property fmtid="{D5CDD505-2E9C-101B-9397-08002B2CF9AE}" pid="13" name="MSIP_Label_f42aa342-8706-4288-bd11-ebb85995028c_SiteId">
    <vt:lpwstr>72f988bf-86f1-41af-91ab-2d7cd011db47</vt:lpwstr>
  </property>
  <property fmtid="{D5CDD505-2E9C-101B-9397-08002B2CF9AE}" pid="14" name="MSIP_Label_f42aa342-8706-4288-bd11-ebb85995028c_Owner">
    <vt:lpwstr>t-damiku@microsoft.com</vt:lpwstr>
  </property>
  <property fmtid="{D5CDD505-2E9C-101B-9397-08002B2CF9AE}" pid="15" name="MSIP_Label_f42aa342-8706-4288-bd11-ebb85995028c_SetDate">
    <vt:lpwstr>2019-08-09T19:08:09.7008021Z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ActionId">
    <vt:lpwstr>5f299107-f57b-474a-8d61-8d8b871f1418</vt:lpwstr>
  </property>
  <property fmtid="{D5CDD505-2E9C-101B-9397-08002B2CF9AE}" pid="19" name="MSIP_Label_f42aa342-8706-4288-bd11-ebb85995028c_Extended_MSFT_Method">
    <vt:lpwstr>Automatic</vt:lpwstr>
  </property>
  <property fmtid="{D5CDD505-2E9C-101B-9397-08002B2CF9AE}" pid="20" name="Sensitivity">
    <vt:lpwstr>General</vt:lpwstr>
  </property>
</Properties>
</file>